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4522" r:id="rId1"/>
  </p:sldMasterIdLst>
  <p:notesMasterIdLst>
    <p:notesMasterId r:id="rId23"/>
  </p:notesMasterIdLst>
  <p:sldIdLst>
    <p:sldId id="256" r:id="rId2"/>
    <p:sldId id="301" r:id="rId3"/>
    <p:sldId id="275" r:id="rId4"/>
    <p:sldId id="320" r:id="rId5"/>
    <p:sldId id="326" r:id="rId6"/>
    <p:sldId id="303" r:id="rId7"/>
    <p:sldId id="267" r:id="rId8"/>
    <p:sldId id="306" r:id="rId9"/>
    <p:sldId id="284" r:id="rId10"/>
    <p:sldId id="286" r:id="rId11"/>
    <p:sldId id="282" r:id="rId12"/>
    <p:sldId id="321" r:id="rId13"/>
    <p:sldId id="323" r:id="rId14"/>
    <p:sldId id="324" r:id="rId15"/>
    <p:sldId id="285" r:id="rId16"/>
    <p:sldId id="318" r:id="rId17"/>
    <p:sldId id="319" r:id="rId18"/>
    <p:sldId id="294" r:id="rId19"/>
    <p:sldId id="313" r:id="rId20"/>
    <p:sldId id="314" r:id="rId21"/>
    <p:sldId id="315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215" autoAdjust="0"/>
    <p:restoredTop sz="93855" autoAdjust="0"/>
  </p:normalViewPr>
  <p:slideViewPr>
    <p:cSldViewPr>
      <p:cViewPr varScale="1">
        <p:scale>
          <a:sx n="102" d="100"/>
          <a:sy n="102" d="100"/>
        </p:scale>
        <p:origin x="-5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0E36204D-F6D2-4BE0-B20D-DE94BAC29BC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443328-8323-460C-8E34-2CA2A3057F23}" type="slidenum">
              <a:rPr lang="en-US"/>
              <a:pPr/>
              <a:t>1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 you for letting us take time during</a:t>
            </a:r>
            <a:r>
              <a:rPr lang="en-US" baseline="0" dirty="0" smtClean="0"/>
              <a:t> your meeting to talk about Response to Intervention. Jan</a:t>
            </a: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98CAD4-B897-42D9-ACA6-DC0FADFCFD38}" type="slidenum">
              <a:rPr lang="en-US"/>
              <a:pPr/>
              <a:t>10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 Jan 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7EC1A1-9E0C-4635-B4FC-DDD2CAB9EF10}" type="slidenum">
              <a:rPr lang="en-US"/>
              <a:pPr/>
              <a:t>11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Jan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0AB416-4ABA-4370-BEFD-A5E8222A4B57}" type="slidenum">
              <a:rPr lang="en-US"/>
              <a:pPr/>
              <a:t>15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Sarah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Sarah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Sarah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Sarah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Sarah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Sarah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Sarah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858EAF-F654-49FF-92A4-CFD769CF96EC}" type="slidenum">
              <a:rPr lang="en-US"/>
              <a:pPr/>
              <a:t>3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Sarah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Jan:</a:t>
            </a:r>
            <a:r>
              <a:rPr lang="en-US" baseline="0" dirty="0" smtClean="0"/>
              <a:t> Academic</a:t>
            </a:r>
          </a:p>
          <a:p>
            <a:r>
              <a:rPr lang="en-US" baseline="0" dirty="0" smtClean="0"/>
              <a:t>Sarah: Behavior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66491F-6E11-427A-BAFA-9C61422D1174}" type="slidenum">
              <a:rPr lang="en-US"/>
              <a:pPr/>
              <a:t>7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Sarah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Sarah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6204D-F6D2-4BE0-B20D-DE94BAC29BC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86950D-BB9B-4B5B-9810-7D0A8CFC132A}" type="slidenum">
              <a:rPr lang="en-US"/>
              <a:pPr/>
              <a:t>9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Jan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50887-3A98-4C3C-A751-89010B23E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7D5A5-9E77-4DAE-9424-4DBCB991D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ABE1A-A07C-4EBB-AD35-7EFCDE8639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2CB9-F297-434B-BA3D-DDEFB4A46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5529-7384-4418-9B40-41F2DC5F9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ABE1A-A07C-4EBB-AD35-7EFCDE8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F6F3-9B86-4901-82F2-8AB865349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CBEAF9-9E58-4CC8-A6FF-6DD8A58DEEA4}" type="datetimeFigureOut">
              <a:rPr lang="en-US" smtClean="0"/>
              <a:pPr/>
              <a:t>3/4/11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DF5EB-652E-48DC-8CB8-C212C15A02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8F8C4-70EE-4ABA-A719-881B24EBEE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ABE1A-A07C-4EBB-AD35-7EFCDE8639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ABE1A-A07C-4EBB-AD35-7EFCDE8639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ABE1A-A07C-4EBB-AD35-7EFCDE8639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85104-6C35-485D-85E2-AF7249B3F6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9AABE1A-A07C-4EBB-AD35-7EFCDE8639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3" r:id="rId1"/>
    <p:sldLayoutId id="2147484524" r:id="rId2"/>
    <p:sldLayoutId id="2147484525" r:id="rId3"/>
    <p:sldLayoutId id="2147484526" r:id="rId4"/>
    <p:sldLayoutId id="2147484527" r:id="rId5"/>
    <p:sldLayoutId id="2147484528" r:id="rId6"/>
    <p:sldLayoutId id="2147484529" r:id="rId7"/>
    <p:sldLayoutId id="2147484530" r:id="rId8"/>
    <p:sldLayoutId id="2147484531" r:id="rId9"/>
    <p:sldLayoutId id="2147484532" r:id="rId10"/>
    <p:sldLayoutId id="2147484533" r:id="rId11"/>
    <p:sldLayoutId id="2147484534" r:id="rId12"/>
    <p:sldLayoutId id="2147484535" r:id="rId13"/>
    <p:sldLayoutId id="2147484536" r:id="rId14"/>
    <p:sldLayoutId id="2147484537" r:id="rId15"/>
    <p:sldLayoutId id="2147484538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Response to Intervention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199" y="3307976"/>
            <a:ext cx="8228013" cy="149262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endParaRPr lang="en-US" sz="28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A Good Fit for SAS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1800" dirty="0"/>
              <a:t>Jan</a:t>
            </a:r>
            <a:r>
              <a:rPr lang="en-US" sz="1800" dirty="0" smtClean="0"/>
              <a:t> </a:t>
            </a:r>
            <a:r>
              <a:rPr lang="en-US" dirty="0" err="1" smtClean="0"/>
              <a:t>Cantrill</a:t>
            </a:r>
            <a:r>
              <a:rPr lang="en-US" dirty="0" smtClean="0"/>
              <a:t> (</a:t>
            </a:r>
            <a:r>
              <a:rPr lang="en-US" dirty="0" err="1" smtClean="0"/>
              <a:t>Pudong</a:t>
            </a:r>
            <a:r>
              <a:rPr lang="en-US" dirty="0" smtClean="0"/>
              <a:t>)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Sarah </a:t>
            </a:r>
            <a:r>
              <a:rPr lang="en-US" dirty="0" err="1" smtClean="0"/>
              <a:t>Pearlz</a:t>
            </a:r>
            <a:r>
              <a:rPr lang="en-US" dirty="0" smtClean="0"/>
              <a:t> (</a:t>
            </a:r>
            <a:r>
              <a:rPr lang="en-US" dirty="0" err="1" smtClean="0"/>
              <a:t>Puxi</a:t>
            </a:r>
            <a:r>
              <a:rPr lang="en-US" dirty="0" smtClean="0"/>
              <a:t>)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Moving from one tier to the next…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At SAS, Student Support Teams (SST) track students’ progress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We encourage the use of data to measure improvement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Number of words </a:t>
            </a:r>
            <a:r>
              <a:rPr lang="en-US" smtClean="0"/>
              <a:t>read </a:t>
            </a:r>
            <a:r>
              <a:rPr lang="en-US" smtClean="0"/>
              <a:t>correctly </a:t>
            </a:r>
            <a:r>
              <a:rPr lang="en-US" dirty="0" smtClean="0"/>
              <a:t>per minute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Percent of written work completed independently in class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Number of visits to the nurse in a week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Quarter grades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Universal </a:t>
            </a:r>
            <a:r>
              <a:rPr lang="en-US" dirty="0"/>
              <a:t>Screening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Short measures given to </a:t>
            </a:r>
            <a:r>
              <a:rPr lang="en-US" sz="2400" dirty="0" smtClean="0"/>
              <a:t>everyone</a:t>
            </a:r>
          </a:p>
          <a:p>
            <a:r>
              <a:rPr lang="en-US" sz="2400" dirty="0"/>
              <a:t>Purpose is to identify students at risk of not</a:t>
            </a:r>
            <a:r>
              <a:rPr lang="en-US" sz="2400" dirty="0" smtClean="0"/>
              <a:t> meeting curricular benchmarks</a:t>
            </a:r>
          </a:p>
          <a:p>
            <a:r>
              <a:rPr lang="en-US" sz="2400" dirty="0" smtClean="0"/>
              <a:t>Examples: STAR Reading, DIBELS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universal screening: STAR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Screen Shot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90600" y="-914400"/>
            <a:ext cx="10858500" cy="86106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3050" y="-1009650"/>
            <a:ext cx="9690100" cy="88773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5140"/>
            <a:ext cx="8229600" cy="1788459"/>
          </a:xfrm>
        </p:spPr>
        <p:txBody>
          <a:bodyPr/>
          <a:lstStyle/>
          <a:p>
            <a:r>
              <a:rPr lang="en-US" dirty="0" smtClean="0"/>
              <a:t>STAR Results</a:t>
            </a:r>
            <a:br>
              <a:rPr lang="en-US" dirty="0" smtClean="0"/>
            </a:br>
            <a:r>
              <a:rPr lang="en-US" dirty="0" smtClean="0"/>
              <a:t>Current 9</a:t>
            </a:r>
            <a:r>
              <a:rPr lang="en-US" baseline="30000" dirty="0" smtClean="0"/>
              <a:t>th</a:t>
            </a:r>
            <a:r>
              <a:rPr lang="en-US" dirty="0" smtClean="0"/>
              <a:t> and 10</a:t>
            </a:r>
            <a:r>
              <a:rPr lang="en-US" baseline="30000" dirty="0" smtClean="0"/>
              <a:t>th</a:t>
            </a:r>
            <a:r>
              <a:rPr lang="en-US" dirty="0" smtClean="0"/>
              <a:t> Graders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39775" y="2770188"/>
          <a:ext cx="7662859" cy="2026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3426"/>
                <a:gridCol w="1828004"/>
                <a:gridCol w="1905790"/>
                <a:gridCol w="192563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Grade Level</a:t>
                      </a:r>
                      <a:endParaRPr lang="en-US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students</a:t>
                      </a:r>
                      <a:r>
                        <a:rPr lang="en-US" baseline="0" dirty="0" smtClean="0"/>
                        <a:t> below 25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percentile</a:t>
                      </a:r>
                      <a:endParaRPr lang="en-US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students</a:t>
                      </a:r>
                      <a:r>
                        <a:rPr lang="en-US" baseline="0" dirty="0" smtClean="0"/>
                        <a:t> between 25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and 49th percentile</a:t>
                      </a:r>
                      <a:endParaRPr lang="en-US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r>
                        <a:rPr lang="en-US" baseline="0" dirty="0" smtClean="0"/>
                        <a:t> students above 75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percentile</a:t>
                      </a:r>
                      <a:endParaRPr lang="en-US" dirty="0"/>
                    </a:p>
                  </a:txBody>
                  <a:tcPr marL="91442" marR="9144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9 (</a:t>
                      </a:r>
                      <a:r>
                        <a:rPr lang="en-US" dirty="0" err="1" smtClean="0"/>
                        <a:t>n</a:t>
                      </a:r>
                      <a:r>
                        <a:rPr lang="en-US" dirty="0" smtClean="0"/>
                        <a:t>=122)</a:t>
                      </a:r>
                      <a:endParaRPr lang="en-US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 marL="91442" marR="9144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10 (</a:t>
                      </a:r>
                      <a:r>
                        <a:rPr lang="en-US" dirty="0" err="1" smtClean="0"/>
                        <a:t>n</a:t>
                      </a:r>
                      <a:r>
                        <a:rPr lang="en-US" dirty="0" smtClean="0"/>
                        <a:t>=157)</a:t>
                      </a:r>
                      <a:endParaRPr lang="en-US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marL="91442" marR="91442"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42" marR="91442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9200" y="5334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Why does RTI work for</a:t>
            </a:r>
            <a:r>
              <a:rPr lang="en-US" sz="4000" dirty="0" smtClean="0"/>
              <a:t> SAS?</a:t>
            </a:r>
            <a:endParaRPr lang="en-US" sz="4000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739775" y="2895600"/>
            <a:ext cx="7662864" cy="31416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/>
              <a:t>Provides students </a:t>
            </a:r>
            <a:r>
              <a:rPr lang="en-US" sz="2400" dirty="0"/>
              <a:t>with weak </a:t>
            </a:r>
            <a:r>
              <a:rPr lang="en-US" sz="2400" dirty="0" smtClean="0"/>
              <a:t>skills </a:t>
            </a:r>
            <a:r>
              <a:rPr lang="en-US" sz="2400" dirty="0"/>
              <a:t>help </a:t>
            </a:r>
            <a:r>
              <a:rPr lang="en-US" sz="2400" b="1" dirty="0" smtClean="0"/>
              <a:t>immediately</a:t>
            </a:r>
            <a:r>
              <a:rPr lang="en-US" sz="2400" dirty="0" smtClean="0"/>
              <a:t> (no wait-to-fail) 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Gives a common framework to coordinate with ESOL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Is consistent with WASC recommendations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Is a model for serving a broad range of students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RTI: Some pieces are in 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Universal screening on the </a:t>
            </a:r>
            <a:r>
              <a:rPr lang="en-US" dirty="0" err="1" smtClean="0"/>
              <a:t>Pudong</a:t>
            </a:r>
            <a:r>
              <a:rPr lang="en-US" dirty="0" smtClean="0"/>
              <a:t> campus in many grades </a:t>
            </a:r>
          </a:p>
          <a:p>
            <a:r>
              <a:rPr lang="en-US" dirty="0" smtClean="0"/>
              <a:t>Problem-solving teams (SSTs) exist at each division on each campus</a:t>
            </a:r>
          </a:p>
          <a:p>
            <a:r>
              <a:rPr lang="en-US" dirty="0" smtClean="0"/>
              <a:t>ELL and AS programs are well-established</a:t>
            </a:r>
          </a:p>
          <a:p>
            <a:r>
              <a:rPr lang="en-US" dirty="0" smtClean="0"/>
              <a:t>Careful attention is given to the curriculum and instruction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RTI: Some pieces are missing, for example…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Screening is not consistent across campuses</a:t>
            </a:r>
          </a:p>
          <a:p>
            <a:r>
              <a:rPr lang="en-US" dirty="0" smtClean="0"/>
              <a:t>Tier Two interventions are not well developed throughout school</a:t>
            </a:r>
          </a:p>
          <a:p>
            <a:r>
              <a:rPr lang="en-US" dirty="0" smtClean="0"/>
              <a:t>Progress monitoring of students who are in Tier Two interventions is inconsistent</a:t>
            </a:r>
          </a:p>
          <a:p>
            <a:r>
              <a:rPr lang="en-US" dirty="0" smtClean="0"/>
              <a:t>Culture of examining data is in </a:t>
            </a:r>
            <a:r>
              <a:rPr lang="en-US" smtClean="0"/>
              <a:t>developing stage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we would like from you</a:t>
            </a:r>
            <a:br>
              <a:rPr lang="en-US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would like to expand universal screening to both campuses</a:t>
            </a:r>
          </a:p>
          <a:p>
            <a:r>
              <a:rPr lang="en-US" dirty="0" smtClean="0"/>
              <a:t>We would like to have more Tier Two options, e.g., reading, study skills, transition classes at secondary level</a:t>
            </a:r>
          </a:p>
          <a:p>
            <a:r>
              <a:rPr lang="en-US" dirty="0" smtClean="0"/>
              <a:t>We would like you to look at RTI as a framework for using assessment data to inform and differentiate our instruction so we prepare students for academic and personal success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6629400" y="2667000"/>
            <a:ext cx="1752600" cy="3505200"/>
          </a:xfrm>
          <a:prstGeom prst="triangl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We want to move from thinking of</a:t>
            </a:r>
          </a:p>
          <a:p>
            <a:pPr marL="514350" indent="-514350">
              <a:buNone/>
            </a:pPr>
            <a:r>
              <a:rPr lang="en-US" dirty="0" smtClean="0"/>
              <a:t>Academic Support as a program that serves </a:t>
            </a:r>
          </a:p>
          <a:p>
            <a:pPr marL="514350" indent="-514350">
              <a:buNone/>
            </a:pPr>
            <a:r>
              <a:rPr lang="en-US" sz="3200" dirty="0" smtClean="0"/>
              <a:t>a few kids </a:t>
            </a:r>
          </a:p>
          <a:p>
            <a:pPr marL="514350" indent="-514350">
              <a:buNone/>
            </a:pPr>
            <a:r>
              <a:rPr lang="en-US" dirty="0" smtClean="0"/>
              <a:t>at the top of the triangle…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we are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SAS administrators have supported parts of the RTI model, but may not have the big picture</a:t>
            </a:r>
          </a:p>
          <a:p>
            <a:r>
              <a:rPr lang="en-US" dirty="0" smtClean="0"/>
              <a:t>The RTI model is consistent with SAS’ current vision of assuring “academic and personal success” for a “broad range of students” </a:t>
            </a:r>
          </a:p>
          <a:p>
            <a:r>
              <a:rPr lang="en-US" dirty="0" smtClean="0"/>
              <a:t>The RTI model provides a way to integrate assessment with instruction, so addresses one of the WASC goals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6629400" y="2667000"/>
            <a:ext cx="1752600" cy="3505200"/>
          </a:xfrm>
          <a:prstGeom prst="triangl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who?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We want to move from thinking of</a:t>
            </a:r>
          </a:p>
          <a:p>
            <a:pPr marL="514350" indent="-514350">
              <a:buNone/>
            </a:pPr>
            <a:r>
              <a:rPr lang="en-US" dirty="0" smtClean="0"/>
              <a:t>Academic Support as a program that serves </a:t>
            </a:r>
          </a:p>
          <a:p>
            <a:pPr marL="514350" indent="-514350">
              <a:buNone/>
            </a:pPr>
            <a:r>
              <a:rPr lang="en-US" sz="3200" dirty="0" smtClean="0"/>
              <a:t>a few kids </a:t>
            </a:r>
          </a:p>
          <a:p>
            <a:pPr marL="514350" indent="-514350">
              <a:buNone/>
            </a:pPr>
            <a:r>
              <a:rPr lang="en-US" dirty="0" smtClean="0"/>
              <a:t>at the top of the triangle…</a:t>
            </a:r>
          </a:p>
          <a:p>
            <a:pPr marL="514350" indent="-514350">
              <a:buNone/>
            </a:pPr>
            <a:endParaRPr lang="en-US" dirty="0" smtClean="0"/>
          </a:p>
        </p:txBody>
      </p:sp>
      <p:sp>
        <p:nvSpPr>
          <p:cNvPr id="5" name="Isosceles Triangle 4"/>
          <p:cNvSpPr/>
          <p:nvPr/>
        </p:nvSpPr>
        <p:spPr>
          <a:xfrm>
            <a:off x="7358994" y="2667000"/>
            <a:ext cx="304800" cy="6858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</a:t>
            </a:r>
            <a:r>
              <a:rPr lang="en-US" i="1" dirty="0" smtClean="0"/>
              <a:t>all </a:t>
            </a:r>
            <a:r>
              <a:rPr lang="en-US" dirty="0" smtClean="0"/>
              <a:t>learners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sz="3600" dirty="0" smtClean="0"/>
              <a:t>…to thinking of a system </a:t>
            </a:r>
          </a:p>
          <a:p>
            <a:pPr marL="514350" indent="-514350">
              <a:buNone/>
            </a:pPr>
            <a:r>
              <a:rPr lang="en-US" sz="3600" dirty="0" smtClean="0"/>
              <a:t>that helps teachers serve </a:t>
            </a:r>
          </a:p>
          <a:p>
            <a:pPr marL="514350" indent="-514350">
              <a:buNone/>
            </a:pPr>
            <a:r>
              <a:rPr lang="en-US" sz="3600" i="1" dirty="0" smtClean="0"/>
              <a:t>all </a:t>
            </a:r>
            <a:r>
              <a:rPr lang="en-US" sz="3600" dirty="0" smtClean="0"/>
              <a:t>our kids better.</a:t>
            </a:r>
          </a:p>
          <a:p>
            <a:pPr marL="514350" indent="-514350">
              <a:buNone/>
            </a:pPr>
            <a:endParaRPr lang="en-US" dirty="0" smtClean="0"/>
          </a:p>
        </p:txBody>
      </p:sp>
      <p:sp>
        <p:nvSpPr>
          <p:cNvPr id="5" name="Isosceles Triangle 4"/>
          <p:cNvSpPr/>
          <p:nvPr/>
        </p:nvSpPr>
        <p:spPr>
          <a:xfrm>
            <a:off x="6629400" y="2667000"/>
            <a:ext cx="1752600" cy="35052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RTI?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739775" y="2514600"/>
            <a:ext cx="7662864" cy="3522663"/>
          </a:xfrm>
        </p:spPr>
        <p:txBody>
          <a:bodyPr>
            <a:normAutofit lnSpcReduction="10000"/>
          </a:bodyPr>
          <a:lstStyle/>
          <a:p>
            <a:r>
              <a:rPr lang="en-US" sz="2400" b="1" dirty="0"/>
              <a:t>Response to </a:t>
            </a:r>
            <a:r>
              <a:rPr lang="en-US" sz="2400" b="1" dirty="0" smtClean="0"/>
              <a:t>Intervention (RTI) is a model that</a:t>
            </a:r>
          </a:p>
          <a:p>
            <a:endParaRPr lang="en-US" dirty="0" smtClean="0"/>
          </a:p>
          <a:p>
            <a:pPr lvl="1"/>
            <a:r>
              <a:rPr lang="en-US" sz="2400" dirty="0" smtClean="0"/>
              <a:t>Supports the learning of all students</a:t>
            </a:r>
          </a:p>
          <a:p>
            <a:pPr lvl="1"/>
            <a:r>
              <a:rPr lang="en-US" sz="2400" dirty="0" smtClean="0"/>
              <a:t>Provides early identification of student needs</a:t>
            </a:r>
          </a:p>
          <a:p>
            <a:pPr lvl="1"/>
            <a:r>
              <a:rPr lang="en-US" sz="2400" dirty="0" smtClean="0"/>
              <a:t>Adjusts instruction based on student progress</a:t>
            </a:r>
          </a:p>
          <a:p>
            <a:pPr lvl="1"/>
            <a:r>
              <a:rPr lang="en-US" sz="2400" dirty="0" smtClean="0"/>
              <a:t>Adjusts the intensity of intervention based on student response</a:t>
            </a:r>
          </a:p>
          <a:p>
            <a:pPr lvl="1"/>
            <a:r>
              <a:rPr lang="en-US" sz="2400" dirty="0" smtClean="0"/>
              <a:t>Focuses on outcomes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RTI?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when IDEA was re-authorized in US in 2004 because</a:t>
            </a:r>
          </a:p>
          <a:p>
            <a:pPr lvl="1"/>
            <a:r>
              <a:rPr lang="en-US" dirty="0" smtClean="0"/>
              <a:t>The number of students in special education programs had increased dramatically since 1975</a:t>
            </a:r>
          </a:p>
          <a:p>
            <a:pPr lvl="1"/>
            <a:r>
              <a:rPr lang="en-US" dirty="0" smtClean="0"/>
              <a:t>Special education services could not be intensive because too many students</a:t>
            </a:r>
          </a:p>
          <a:p>
            <a:pPr lvl="1"/>
            <a:r>
              <a:rPr lang="en-US" dirty="0" smtClean="0"/>
              <a:t>Minority students were over-represented in special education</a:t>
            </a:r>
          </a:p>
          <a:p>
            <a:pPr lvl="1"/>
            <a:r>
              <a:rPr lang="en-US" dirty="0" smtClean="0"/>
              <a:t>Poor readers stayed poor readers: No gains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Ideas in RTI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286000"/>
            <a:ext cx="7662864" cy="37512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Research-based classroom instruction</a:t>
            </a:r>
          </a:p>
          <a:p>
            <a:r>
              <a:rPr lang="en-US" dirty="0" smtClean="0"/>
              <a:t>Universal screening</a:t>
            </a:r>
          </a:p>
          <a:p>
            <a:r>
              <a:rPr lang="en-US" dirty="0" smtClean="0"/>
              <a:t>Multiple tiers of increasingly intensive interventions</a:t>
            </a:r>
          </a:p>
          <a:p>
            <a:r>
              <a:rPr lang="en-US" dirty="0" smtClean="0"/>
              <a:t>Progress monitoring</a:t>
            </a:r>
          </a:p>
          <a:p>
            <a:r>
              <a:rPr lang="en-US" dirty="0" smtClean="0"/>
              <a:t>Fidelity of intervention</a:t>
            </a:r>
          </a:p>
          <a:p>
            <a:pPr algn="r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Three-tiered model of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799" y="3733801"/>
            <a:ext cx="4343401" cy="990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705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0" y="4724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    Tier 1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7200" y="22860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 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3400" y="1676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3 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Examples: Tier One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Research-based curriculum for all students</a:t>
            </a:r>
          </a:p>
          <a:p>
            <a:pPr>
              <a:buNone/>
            </a:pPr>
            <a:endParaRPr lang="en-US" sz="2800" b="1" dirty="0" smtClean="0"/>
          </a:p>
          <a:p>
            <a:pPr lvl="1"/>
            <a:r>
              <a:rPr lang="en-US" dirty="0" smtClean="0"/>
              <a:t>Readers Workshop</a:t>
            </a:r>
          </a:p>
          <a:p>
            <a:pPr lvl="1"/>
            <a:r>
              <a:rPr lang="en-US" dirty="0" smtClean="0"/>
              <a:t>Writers Workshop</a:t>
            </a:r>
          </a:p>
          <a:p>
            <a:pPr lvl="1"/>
            <a:r>
              <a:rPr lang="en-US" dirty="0" smtClean="0"/>
              <a:t>Everyday Math</a:t>
            </a:r>
          </a:p>
          <a:p>
            <a:pPr lvl="1"/>
            <a:r>
              <a:rPr lang="en-US" dirty="0" smtClean="0"/>
              <a:t>Words Their Way</a:t>
            </a:r>
          </a:p>
          <a:p>
            <a:pPr lvl="1"/>
            <a:r>
              <a:rPr lang="en-US" dirty="0" smtClean="0"/>
              <a:t>Accelerated Reader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 Tier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362200"/>
            <a:ext cx="7662864" cy="5105400"/>
          </a:xfrm>
        </p:spPr>
        <p:txBody>
          <a:bodyPr>
            <a:normAutofit fontScale="47500" lnSpcReduction="20000"/>
          </a:bodyPr>
          <a:lstStyle/>
          <a:p>
            <a:r>
              <a:rPr lang="en-US" sz="5053" b="1" dirty="0" smtClean="0"/>
              <a:t>Targeted, time-limited intervention for some at-risk students</a:t>
            </a:r>
          </a:p>
          <a:p>
            <a:endParaRPr lang="en-US" b="1" dirty="0" smtClean="0"/>
          </a:p>
          <a:p>
            <a:pPr lvl="1"/>
            <a:r>
              <a:rPr lang="en-US" sz="4500" dirty="0" smtClean="0"/>
              <a:t>In-class short-vowel or math facts group</a:t>
            </a:r>
          </a:p>
          <a:p>
            <a:pPr lvl="1"/>
            <a:r>
              <a:rPr lang="en-US" sz="4500" dirty="0" smtClean="0"/>
              <a:t>Flex group for reading fluency and comprehension</a:t>
            </a:r>
          </a:p>
          <a:p>
            <a:pPr lvl="1"/>
            <a:r>
              <a:rPr lang="en-US" sz="4500" dirty="0" smtClean="0"/>
              <a:t>Counseling group</a:t>
            </a:r>
          </a:p>
          <a:p>
            <a:pPr lvl="1"/>
            <a:r>
              <a:rPr lang="en-US" sz="4500" dirty="0" smtClean="0"/>
              <a:t>Behavioral contracts</a:t>
            </a:r>
          </a:p>
          <a:p>
            <a:pPr lvl="1"/>
            <a:r>
              <a:rPr lang="en-US" sz="4500" dirty="0" smtClean="0"/>
              <a:t>Agenda checks</a:t>
            </a:r>
          </a:p>
          <a:p>
            <a:pPr lvl="1"/>
            <a:r>
              <a:rPr lang="en-US" sz="4500" dirty="0" smtClean="0"/>
              <a:t>Peer tutoring</a:t>
            </a:r>
          </a:p>
          <a:p>
            <a:pPr lvl="1"/>
            <a:r>
              <a:rPr lang="en-US" sz="4500" dirty="0" smtClean="0"/>
              <a:t>Pull-out, push-in ESOL support</a:t>
            </a:r>
          </a:p>
          <a:p>
            <a:pPr lvl="1"/>
            <a:r>
              <a:rPr lang="en-US" sz="4500" dirty="0" smtClean="0"/>
              <a:t>Homework Opportunity Time (HOT)</a:t>
            </a:r>
          </a:p>
          <a:p>
            <a:pPr lvl="1"/>
            <a:r>
              <a:rPr lang="en-US" sz="4500" dirty="0" smtClean="0"/>
              <a:t>Writing Center</a:t>
            </a:r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/>
              <a:t>Tier Three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/>
              <a:t>Intensive, </a:t>
            </a:r>
            <a:r>
              <a:rPr lang="en-US" sz="2400" b="1" dirty="0"/>
              <a:t>indefinite intervention for a few </a:t>
            </a:r>
            <a:r>
              <a:rPr lang="en-US" sz="2400" b="1" dirty="0" smtClean="0"/>
              <a:t>students</a:t>
            </a:r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 lvl="1">
              <a:lnSpc>
                <a:spcPct val="90000"/>
              </a:lnSpc>
            </a:pPr>
            <a:r>
              <a:rPr lang="en-US" dirty="0"/>
              <a:t>Psycho-educational assessment to identify </a:t>
            </a:r>
            <a:r>
              <a:rPr lang="en-US" dirty="0" smtClean="0"/>
              <a:t>needs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Frequent and intensive intervention with research-based methods and </a:t>
            </a:r>
            <a:r>
              <a:rPr lang="en-US" dirty="0"/>
              <a:t>time with</a:t>
            </a:r>
            <a:r>
              <a:rPr lang="en-US" dirty="0" smtClean="0"/>
              <a:t> a specialist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Individual goals developed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Progress monitored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7208</TotalTime>
  <Words>821</Words>
  <Application>Microsoft Macintosh PowerPoint</Application>
  <PresentationFormat>On-screen Show (4:3)</PresentationFormat>
  <Paragraphs>180</Paragraphs>
  <Slides>21</Slides>
  <Notes>21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Genesis</vt:lpstr>
      <vt:lpstr>Response to Intervention</vt:lpstr>
      <vt:lpstr>Why we are here</vt:lpstr>
      <vt:lpstr>What is RTI?</vt:lpstr>
      <vt:lpstr>Why RTI?</vt:lpstr>
      <vt:lpstr>Big Ideas in RTI</vt:lpstr>
      <vt:lpstr>Three-tiered model of intervention</vt:lpstr>
      <vt:lpstr>Examples: Tier One</vt:lpstr>
      <vt:lpstr>Examples: Tier Two</vt:lpstr>
      <vt:lpstr>Example: Tier Three</vt:lpstr>
      <vt:lpstr>Moving from one tier to the next…</vt:lpstr>
      <vt:lpstr>Universal Screening</vt:lpstr>
      <vt:lpstr>Example of universal screening: STAR</vt:lpstr>
      <vt:lpstr>Slide 13</vt:lpstr>
      <vt:lpstr>STAR Results Current 9th and 10th Graders </vt:lpstr>
      <vt:lpstr>Why does RTI work for SAS?</vt:lpstr>
      <vt:lpstr>RTI: Some pieces are in place</vt:lpstr>
      <vt:lpstr>RTI: Some pieces are missing, for example…</vt:lpstr>
      <vt:lpstr>What we would like from you </vt:lpstr>
      <vt:lpstr>Support for who?</vt:lpstr>
      <vt:lpstr>Support for who?</vt:lpstr>
      <vt:lpstr>Support for all learners</vt:lpstr>
    </vt:vector>
  </TitlesOfParts>
  <Company>SAS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Response to Intervention—Without the Mandate</dc:title>
  <dc:creator>SAS</dc:creator>
  <cp:lastModifiedBy>SAS</cp:lastModifiedBy>
  <cp:revision>74</cp:revision>
  <dcterms:created xsi:type="dcterms:W3CDTF">2011-03-04T00:29:28Z</dcterms:created>
  <dcterms:modified xsi:type="dcterms:W3CDTF">2011-03-04T00:57:42Z</dcterms:modified>
</cp:coreProperties>
</file>